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3"/>
  </p:notesMasterIdLst>
  <p:handoutMasterIdLst>
    <p:handoutMasterId r:id="rId24"/>
  </p:handoutMasterIdLst>
  <p:sldIdLst>
    <p:sldId id="304" r:id="rId5"/>
    <p:sldId id="296" r:id="rId6"/>
    <p:sldId id="307" r:id="rId7"/>
    <p:sldId id="298" r:id="rId8"/>
    <p:sldId id="308" r:id="rId9"/>
    <p:sldId id="312" r:id="rId10"/>
    <p:sldId id="310" r:id="rId11"/>
    <p:sldId id="306" r:id="rId12"/>
    <p:sldId id="30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05" r:id="rId21"/>
    <p:sldId id="300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8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6368" autoAdjust="0"/>
  </p:normalViewPr>
  <p:slideViewPr>
    <p:cSldViewPr>
      <p:cViewPr>
        <p:scale>
          <a:sx n="80" d="100"/>
          <a:sy n="80" d="100"/>
        </p:scale>
        <p:origin x="82" y="17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1/29/2023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1/29/2023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329184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859536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28600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277063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Testing of Online Examination Portal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192011292</a:t>
            </a:r>
          </a:p>
          <a:p>
            <a:r>
              <a:rPr lang="en-US" dirty="0" err="1"/>
              <a:t>G.S.Geetha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09BB7-D9DE-6EC2-9A6D-A596C0B59FC0}"/>
              </a:ext>
            </a:extLst>
          </p:cNvPr>
          <p:cNvSpPr/>
          <p:nvPr/>
        </p:nvSpPr>
        <p:spPr>
          <a:xfrm>
            <a:off x="-8112" y="301808"/>
            <a:ext cx="12188825" cy="936104"/>
          </a:xfrm>
          <a:prstGeom prst="rect">
            <a:avLst/>
          </a:prstGeom>
          <a:solidFill>
            <a:srgbClr val="B98D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INSTALLATION OF APPIUM SERVER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8B64776-348E-39BD-6A5E-CB9A47755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3824807" cy="38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DC42668-27C9-25A2-DB0F-E4EA18BF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4752"/>
            <a:ext cx="10360152" cy="256056"/>
          </a:xfrm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BE37A2-4792-57C4-73FD-555A3C2D0162}"/>
              </a:ext>
            </a:extLst>
          </p:cNvPr>
          <p:cNvSpPr txBox="1">
            <a:spLocks/>
          </p:cNvSpPr>
          <p:nvPr/>
        </p:nvSpPr>
        <p:spPr>
          <a:xfrm rot="10800000" flipV="1">
            <a:off x="3786733" y="1930950"/>
            <a:ext cx="4248472" cy="1156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none" spc="1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</a:t>
            </a:r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F79CEF50-1393-3E12-6775-82911804D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F65FBC-6C99-F9C5-574D-E76F090FC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56" y="1557755"/>
            <a:ext cx="7992888" cy="44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6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09BB7-D9DE-6EC2-9A6D-A596C0B59FC0}"/>
              </a:ext>
            </a:extLst>
          </p:cNvPr>
          <p:cNvSpPr/>
          <p:nvPr/>
        </p:nvSpPr>
        <p:spPr>
          <a:xfrm>
            <a:off x="0" y="427049"/>
            <a:ext cx="12188825" cy="727780"/>
          </a:xfrm>
          <a:prstGeom prst="rect">
            <a:avLst/>
          </a:prstGeom>
          <a:solidFill>
            <a:srgbClr val="B98D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APPIUM SERVER 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8B64776-348E-39BD-6A5E-CB9A47755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3824807" cy="38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DC42668-27C9-25A2-DB0F-E4EA18BF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4752"/>
            <a:ext cx="10360152" cy="256056"/>
          </a:xfrm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BE37A2-4792-57C4-73FD-555A3C2D0162}"/>
              </a:ext>
            </a:extLst>
          </p:cNvPr>
          <p:cNvSpPr txBox="1">
            <a:spLocks/>
          </p:cNvSpPr>
          <p:nvPr/>
        </p:nvSpPr>
        <p:spPr>
          <a:xfrm rot="10800000" flipV="1">
            <a:off x="3786733" y="1930950"/>
            <a:ext cx="4248472" cy="1156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none" spc="1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</a:t>
            </a:r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F79CEF50-1393-3E12-6775-82911804D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7F703-030A-C544-845E-2ECDB3697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67" y="1444752"/>
            <a:ext cx="8939657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1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09BB7-D9DE-6EC2-9A6D-A596C0B59FC0}"/>
              </a:ext>
            </a:extLst>
          </p:cNvPr>
          <p:cNvSpPr/>
          <p:nvPr/>
        </p:nvSpPr>
        <p:spPr>
          <a:xfrm>
            <a:off x="-1" y="421225"/>
            <a:ext cx="12188825" cy="793386"/>
          </a:xfrm>
          <a:prstGeom prst="rect">
            <a:avLst/>
          </a:prstGeom>
          <a:solidFill>
            <a:srgbClr val="B98D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Android Studio 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8B64776-348E-39BD-6A5E-CB9A47755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3824807" cy="38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DC42668-27C9-25A2-DB0F-E4EA18BF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4752"/>
            <a:ext cx="10360152" cy="256056"/>
          </a:xfrm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BE37A2-4792-57C4-73FD-555A3C2D0162}"/>
              </a:ext>
            </a:extLst>
          </p:cNvPr>
          <p:cNvSpPr txBox="1">
            <a:spLocks/>
          </p:cNvSpPr>
          <p:nvPr/>
        </p:nvSpPr>
        <p:spPr>
          <a:xfrm rot="10800000" flipV="1">
            <a:off x="3786733" y="1930950"/>
            <a:ext cx="4248472" cy="1156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none" spc="1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</a:t>
            </a:r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F79CEF50-1393-3E12-6775-82911804D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EEC13-1518-4F5E-6D88-96E9D5433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1536962"/>
            <a:ext cx="9145016" cy="462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4D905-91B9-8482-F89E-728D6EE9A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94" y="2790402"/>
            <a:ext cx="1602742" cy="30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09BB7-D9DE-6EC2-9A6D-A596C0B59FC0}"/>
              </a:ext>
            </a:extLst>
          </p:cNvPr>
          <p:cNvSpPr/>
          <p:nvPr/>
        </p:nvSpPr>
        <p:spPr>
          <a:xfrm>
            <a:off x="-1" y="319215"/>
            <a:ext cx="12188825" cy="756089"/>
          </a:xfrm>
          <a:prstGeom prst="rect">
            <a:avLst/>
          </a:prstGeom>
          <a:solidFill>
            <a:srgbClr val="B98D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IMPLEMENTATION OF TESTING 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8B64776-348E-39BD-6A5E-CB9A47755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3824807" cy="38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DC42668-27C9-25A2-DB0F-E4EA18BF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4752"/>
            <a:ext cx="10360152" cy="256056"/>
          </a:xfrm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BE37A2-4792-57C4-73FD-555A3C2D0162}"/>
              </a:ext>
            </a:extLst>
          </p:cNvPr>
          <p:cNvSpPr txBox="1">
            <a:spLocks/>
          </p:cNvSpPr>
          <p:nvPr/>
        </p:nvSpPr>
        <p:spPr>
          <a:xfrm rot="10800000" flipV="1">
            <a:off x="3786733" y="1930950"/>
            <a:ext cx="4248472" cy="1156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none" spc="1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</a:t>
            </a:r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F79CEF50-1393-3E12-6775-82911804D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68D63-89B5-BEE7-4F10-E99B36C9B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50" y="1456558"/>
            <a:ext cx="8280921" cy="44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09BB7-D9DE-6EC2-9A6D-A596C0B59FC0}"/>
              </a:ext>
            </a:extLst>
          </p:cNvPr>
          <p:cNvSpPr/>
          <p:nvPr/>
        </p:nvSpPr>
        <p:spPr>
          <a:xfrm>
            <a:off x="-1" y="319215"/>
            <a:ext cx="12188825" cy="756089"/>
          </a:xfrm>
          <a:prstGeom prst="rect">
            <a:avLst/>
          </a:prstGeom>
          <a:solidFill>
            <a:srgbClr val="B98D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 TESTING OUTPUTS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8B64776-348E-39BD-6A5E-CB9A47755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3824807" cy="38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DC42668-27C9-25A2-DB0F-E4EA18BF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4752"/>
            <a:ext cx="10360152" cy="256056"/>
          </a:xfrm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BE37A2-4792-57C4-73FD-555A3C2D0162}"/>
              </a:ext>
            </a:extLst>
          </p:cNvPr>
          <p:cNvSpPr txBox="1">
            <a:spLocks/>
          </p:cNvSpPr>
          <p:nvPr/>
        </p:nvSpPr>
        <p:spPr>
          <a:xfrm rot="10800000" flipV="1">
            <a:off x="3786733" y="1930950"/>
            <a:ext cx="4248472" cy="1156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none" spc="1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</a:t>
            </a:r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F79CEF50-1393-3E12-6775-82911804D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2C306-6C0B-48D1-6F31-BBF95B868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340769"/>
            <a:ext cx="9217024" cy="4514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24B09E-BAE6-13B2-E58C-582D57AF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724" y="2015132"/>
            <a:ext cx="1800200" cy="33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6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09BB7-D9DE-6EC2-9A6D-A596C0B59FC0}"/>
              </a:ext>
            </a:extLst>
          </p:cNvPr>
          <p:cNvSpPr/>
          <p:nvPr/>
        </p:nvSpPr>
        <p:spPr>
          <a:xfrm>
            <a:off x="-1" y="319215"/>
            <a:ext cx="12188825" cy="756089"/>
          </a:xfrm>
          <a:prstGeom prst="rect">
            <a:avLst/>
          </a:prstGeom>
          <a:solidFill>
            <a:srgbClr val="B98D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 TESTING OUTPUTS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8B64776-348E-39BD-6A5E-CB9A47755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3824807" cy="38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DC42668-27C9-25A2-DB0F-E4EA18BF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4752"/>
            <a:ext cx="10360152" cy="256056"/>
          </a:xfrm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BE37A2-4792-57C4-73FD-555A3C2D0162}"/>
              </a:ext>
            </a:extLst>
          </p:cNvPr>
          <p:cNvSpPr txBox="1">
            <a:spLocks/>
          </p:cNvSpPr>
          <p:nvPr/>
        </p:nvSpPr>
        <p:spPr>
          <a:xfrm rot="10800000" flipV="1">
            <a:off x="3786733" y="1930950"/>
            <a:ext cx="4248472" cy="1156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none" spc="1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</a:t>
            </a:r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F79CEF50-1393-3E12-6775-82911804D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2C306-6C0B-48D1-6F31-BBF95B868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340769"/>
            <a:ext cx="9073008" cy="4536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B01502-5604-8340-217E-CAEB58D8B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84" y="2036375"/>
            <a:ext cx="1800200" cy="32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09BB7-D9DE-6EC2-9A6D-A596C0B59FC0}"/>
              </a:ext>
            </a:extLst>
          </p:cNvPr>
          <p:cNvSpPr/>
          <p:nvPr/>
        </p:nvSpPr>
        <p:spPr>
          <a:xfrm>
            <a:off x="-1" y="319215"/>
            <a:ext cx="12188825" cy="756089"/>
          </a:xfrm>
          <a:prstGeom prst="rect">
            <a:avLst/>
          </a:prstGeom>
          <a:solidFill>
            <a:srgbClr val="B98D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 TESTING OUTPUTS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8B64776-348E-39BD-6A5E-CB9A47755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3824807" cy="38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DC42668-27C9-25A2-DB0F-E4EA18BF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4752"/>
            <a:ext cx="10360152" cy="256056"/>
          </a:xfrm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BE37A2-4792-57C4-73FD-555A3C2D0162}"/>
              </a:ext>
            </a:extLst>
          </p:cNvPr>
          <p:cNvSpPr txBox="1">
            <a:spLocks/>
          </p:cNvSpPr>
          <p:nvPr/>
        </p:nvSpPr>
        <p:spPr>
          <a:xfrm rot="10800000" flipV="1">
            <a:off x="3786733" y="1930950"/>
            <a:ext cx="4248472" cy="1156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none" spc="1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</a:t>
            </a:r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F79CEF50-1393-3E12-6775-82911804D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2C306-6C0B-48D1-6F31-BBF95B868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340768"/>
            <a:ext cx="10009112" cy="4320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404893-3B3A-76E4-9DAA-636DDD102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726" y="1975680"/>
            <a:ext cx="1885826" cy="29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58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19E83E-DABB-3B38-3F4C-55401775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72D3-FB5F-DC02-A58C-DCF4B14ADF0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Thus the required software’s needed for testing are installed successfully.</a:t>
            </a:r>
          </a:p>
          <a:p>
            <a:r>
              <a:rPr lang="en-US" sz="2000" dirty="0"/>
              <a:t>The aim to test the features of the online examination portal is tested with all the test scenarios successfully.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Placeholder 14" descr="Law books section in library">
            <a:extLst>
              <a:ext uri="{FF2B5EF4-FFF2-40B4-BE49-F238E27FC236}">
                <a16:creationId xmlns:a16="http://schemas.microsoft.com/office/drawing/2014/main" id="{FB041D79-5B82-5892-F892-99D7C8AC57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0" b="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14A413-0513-598D-8B0D-A7D2796B95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B529-A184-61C7-8DE0-7B1E7000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22689" y="2667000"/>
            <a:ext cx="361009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ED170D9-A526-2BAC-C806-5B67059E2E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F21DF92-01F6-1E57-4DA8-7390DBFF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close up of architectural spiral scrolling ornament">
            <a:extLst>
              <a:ext uri="{FF2B5EF4-FFF2-40B4-BE49-F238E27FC236}">
                <a16:creationId xmlns:a16="http://schemas.microsoft.com/office/drawing/2014/main" id="{3EF594EB-0DFC-01C3-3A54-A22BD8C057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" b="1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6C8AB-5516-F1B4-DF34-5E1C89C9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72AA4-F484-51A7-7175-5AD7A8FD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73932" y="2345056"/>
            <a:ext cx="5102352" cy="451294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GB" sz="2000" dirty="0">
                <a:cs typeface="Times New Roman" pitchFamily="18" charset="0"/>
              </a:rPr>
              <a:t>Online Examination Portal includes acute details about objectives of the structure, portal scope restraint, portal action model, primary structure requirements, schedule of the examination , and eventually surveying  mechanisms for the entire portal structure.</a:t>
            </a:r>
          </a:p>
          <a:p>
            <a:pPr>
              <a:lnSpc>
                <a:spcPct val="170000"/>
              </a:lnSpc>
            </a:pPr>
            <a:r>
              <a:rPr lang="en-GB" sz="2000" dirty="0">
                <a:cs typeface="Times New Roman" pitchFamily="18" charset="0"/>
              </a:rPr>
              <a:t> Online Examination Conducting Portal is very beneficial for Educational Institute's to formulate an entire exam, saving time to check the papers and concoct mark sheets</a:t>
            </a:r>
            <a:r>
              <a:rPr lang="en-GB" sz="2000" dirty="0"/>
              <a:t>.</a:t>
            </a:r>
          </a:p>
          <a:p>
            <a:pPr>
              <a:lnSpc>
                <a:spcPct val="170000"/>
              </a:lnSpc>
            </a:pPr>
            <a:r>
              <a:rPr lang="en-GB" sz="2000" dirty="0"/>
              <a:t>Finally, the required testing process is carried out to the online examination portal to check all the positive and negative scenarios of the given application.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Statue in a building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9" b="10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DC9E2-86F4-359B-6E85-1FED7E058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EA18A-EA3D-1FA9-4105-1790CA58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D4C64A-B6C7-C61A-C637-DEA37B1BE5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5580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The main objective of this project is to test the features of online examination portal by implementing various positive and negative testcases and scenarios.</a:t>
            </a:r>
            <a:endParaRPr lang="en-GB" sz="1600" dirty="0"/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CB7061-AAD7-1AE2-AA3B-B09D0DF3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pic>
        <p:nvPicPr>
          <p:cNvPr id="7" name="Picture Placeholder 10" descr="Statue in a building">
            <a:extLst>
              <a:ext uri="{FF2B5EF4-FFF2-40B4-BE49-F238E27FC236}">
                <a16:creationId xmlns:a16="http://schemas.microsoft.com/office/drawing/2014/main" id="{23832DE4-80BF-F4C5-BA45-2A39A3755D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9" b="109"/>
          <a:stretch>
            <a:fillRect/>
          </a:stretch>
        </p:blipFill>
        <p:spPr>
          <a:xfrm>
            <a:off x="7918450" y="0"/>
            <a:ext cx="4270375" cy="6858000"/>
          </a:xfrm>
        </p:spPr>
      </p:pic>
    </p:spTree>
    <p:extLst>
      <p:ext uri="{BB962C8B-B14F-4D97-AF65-F5344CB8AC3E}">
        <p14:creationId xmlns:p14="http://schemas.microsoft.com/office/powerpoint/2010/main" val="37248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SYSTEM:-</a:t>
            </a:r>
          </a:p>
        </p:txBody>
      </p:sp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0" r="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EEE33-5B3D-A31B-F560-8AE9AA44954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 flipV="1">
            <a:off x="4160520" y="6016751"/>
            <a:ext cx="7397496" cy="457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A5B1AD-82DF-8D7C-91DE-587ED27CD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C89C8-4466-E7DB-35C7-484A3A4A0D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06180" y="1705376"/>
            <a:ext cx="7397496" cy="417189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To develop the testing environment , appium software is installed in the windows. And  IntelliJ  is an another software, a JDK , which provides us an environment  to run java programs.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For visualization , android studio is installed.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functionalities that are involved in this online examination system involves below :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-&gt;student data management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-&gt;login details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8EEE8-CB8D-6290-E2F6-FA465FBB3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77AA3-3E2E-0EED-666B-B1FF198B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5F3A76-DF82-05B6-F5E5-AE47D928D9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2703" y="614728"/>
            <a:ext cx="7397496" cy="5400600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-&gt;exam schedule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-&gt;request for hall ticket.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-&gt;generate hall ticket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-&gt;seating plan for students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-&gt;add new tests or exam updates.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-&gt;calculate marks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-&gt;exam results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-&gt;evaluate grade</a:t>
            </a:r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0B74FD-2124-32E2-28FB-FFEEC341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D4BEF-FBD1-D601-7810-4A83400E2C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8076" y="5660136"/>
            <a:ext cx="7397496" cy="117043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</a:t>
            </a:r>
          </a:p>
        </p:txBody>
      </p:sp>
      <p:pic>
        <p:nvPicPr>
          <p:cNvPr id="8" name="Picture Placeholder 13" descr="Hardcover books">
            <a:extLst>
              <a:ext uri="{FF2B5EF4-FFF2-40B4-BE49-F238E27FC236}">
                <a16:creationId xmlns:a16="http://schemas.microsoft.com/office/drawing/2014/main" id="{3315BD1B-6F45-DF6C-F9DE-E02AE70351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0" r="40"/>
          <a:stretch>
            <a:fillRect/>
          </a:stretch>
        </p:blipFill>
        <p:spPr>
          <a:xfrm>
            <a:off x="0" y="0"/>
            <a:ext cx="3355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2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64"/>
            <a:ext cx="12188825" cy="6858000"/>
          </a:xfrm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4150196" y="188640"/>
            <a:ext cx="4608512" cy="720080"/>
          </a:xfrm>
          <a:prstGeom prst="roundRect">
            <a:avLst/>
          </a:prstGeom>
          <a:solidFill>
            <a:srgbClr val="B98D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Flow Chart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7B1EF68F-8817-8AD7-1577-B8738AC92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016" y="1081266"/>
            <a:ext cx="7848871" cy="5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93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7A8A5B-7C36-5810-7525-66B9BEFE19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64"/>
            <a:ext cx="12188825" cy="6858000"/>
          </a:xfrm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C96F9-48E5-29E0-E371-07F572D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8C4A-2FE4-12A6-6D28-41C7F35F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pic>
        <p:nvPicPr>
          <p:cNvPr id="5" name="Content Placeholder 3" descr="Screenshot 2023-01-29 140007.png">
            <a:extLst>
              <a:ext uri="{FF2B5EF4-FFF2-40B4-BE49-F238E27FC236}">
                <a16:creationId xmlns:a16="http://schemas.microsoft.com/office/drawing/2014/main" id="{CF808D58-F91C-FBE4-AF03-981530B272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0680" y="1052736"/>
            <a:ext cx="9610276" cy="56166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A7872-574F-9B5D-FF66-0DE4B9C27490}"/>
              </a:ext>
            </a:extLst>
          </p:cNvPr>
          <p:cNvSpPr/>
          <p:nvPr/>
        </p:nvSpPr>
        <p:spPr>
          <a:xfrm>
            <a:off x="4150196" y="188640"/>
            <a:ext cx="4608512" cy="720080"/>
          </a:xfrm>
          <a:prstGeom prst="roundRect">
            <a:avLst/>
          </a:prstGeom>
          <a:solidFill>
            <a:srgbClr val="B98D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Concept mapping</a:t>
            </a:r>
          </a:p>
        </p:txBody>
      </p:sp>
    </p:spTree>
    <p:extLst>
      <p:ext uri="{BB962C8B-B14F-4D97-AF65-F5344CB8AC3E}">
        <p14:creationId xmlns:p14="http://schemas.microsoft.com/office/powerpoint/2010/main" val="25765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9" b="189"/>
          <a:stretch>
            <a:fillRect/>
          </a:stretch>
        </p:blipFill>
        <p:spPr>
          <a:xfrm>
            <a:off x="13344" y="-4799"/>
            <a:ext cx="121888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1" y="859536"/>
            <a:ext cx="7315073" cy="408163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69876" y="3073400"/>
            <a:ext cx="2276856" cy="711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97868" y="3805936"/>
            <a:ext cx="2276856" cy="131673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6F2F3B61-5437-2A16-80E7-08F2FAFE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950425"/>
              </p:ext>
            </p:extLst>
          </p:nvPr>
        </p:nvGraphicFramePr>
        <p:xfrm>
          <a:off x="4553609" y="260648"/>
          <a:ext cx="7459842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7937">
                  <a:extLst>
                    <a:ext uri="{9D8B030D-6E8A-4147-A177-3AD203B41FA5}">
                      <a16:colId xmlns:a16="http://schemas.microsoft.com/office/drawing/2014/main" val="24532134"/>
                    </a:ext>
                  </a:extLst>
                </a:gridCol>
                <a:gridCol w="2501905">
                  <a:extLst>
                    <a:ext uri="{9D8B030D-6E8A-4147-A177-3AD203B41FA5}">
                      <a16:colId xmlns:a16="http://schemas.microsoft.com/office/drawing/2014/main" val="2120933081"/>
                    </a:ext>
                  </a:extLst>
                </a:gridCol>
              </a:tblGrid>
              <a:tr h="458689"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  TEST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POSITIVE /</a:t>
                      </a:r>
                    </a:p>
                    <a:p>
                      <a:r>
                        <a:rPr lang="en-IN" dirty="0"/>
                        <a:t>      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546778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r>
                        <a:rPr lang="en-US" dirty="0"/>
                        <a:t>1. Enter valid email id or mobile no.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04321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 Enter valid course code.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40183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 Enter invalid course code.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793608"/>
                  </a:ext>
                </a:extLst>
              </a:tr>
              <a:tr h="630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4. </a:t>
                      </a:r>
                      <a:r>
                        <a:rPr lang="en-US" dirty="0"/>
                        <a:t>Click on submit button and find out portal home        page.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029623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5. </a:t>
                      </a:r>
                      <a:r>
                        <a:rPr lang="en-US" dirty="0"/>
                        <a:t>Enter invalid registration no or mobile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10481"/>
                  </a:ext>
                </a:extLst>
              </a:tr>
              <a:tr h="360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6. </a:t>
                      </a:r>
                      <a:r>
                        <a:rPr lang="en-US" dirty="0"/>
                        <a:t>Improper courses and test’s update.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87213"/>
                  </a:ext>
                </a:extLst>
              </a:tr>
              <a:tr h="630761">
                <a:tc>
                  <a:txBody>
                    <a:bodyPr/>
                    <a:lstStyle/>
                    <a:p>
                      <a:r>
                        <a:rPr lang="en-US" dirty="0"/>
                        <a:t>7. Click on schedule and find out the exam schedule page.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125389"/>
                  </a:ext>
                </a:extLst>
              </a:tr>
              <a:tr h="630761">
                <a:tc>
                  <a:txBody>
                    <a:bodyPr/>
                    <a:lstStyle/>
                    <a:p>
                      <a:r>
                        <a:rPr lang="en-US" dirty="0"/>
                        <a:t>8. Irrelevant seating planning respective to the selected course.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39725"/>
                  </a:ext>
                </a:extLst>
              </a:tr>
              <a:tr h="566645">
                <a:tc>
                  <a:txBody>
                    <a:bodyPr/>
                    <a:lstStyle/>
                    <a:p>
                      <a:r>
                        <a:rPr lang="en-US" dirty="0"/>
                        <a:t>9. Verify that examiner can set details for each question- Question, options ,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394421"/>
                  </a:ext>
                </a:extLst>
              </a:tr>
              <a:tr h="566645">
                <a:tc>
                  <a:txBody>
                    <a:bodyPr/>
                    <a:lstStyle/>
                    <a:p>
                      <a:r>
                        <a:rPr lang="en-US" dirty="0"/>
                        <a:t>10. Verify the results of the student after completion of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59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3786733" y="2035725"/>
            <a:ext cx="4248472" cy="1156217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09BB7-D9DE-6EC2-9A6D-A596C0B59FC0}"/>
              </a:ext>
            </a:extLst>
          </p:cNvPr>
          <p:cNvSpPr/>
          <p:nvPr/>
        </p:nvSpPr>
        <p:spPr>
          <a:xfrm>
            <a:off x="-1" y="620687"/>
            <a:ext cx="12188825" cy="936103"/>
          </a:xfrm>
          <a:prstGeom prst="rect">
            <a:avLst/>
          </a:prstGeom>
          <a:solidFill>
            <a:srgbClr val="B98D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APP  TOOLS</a:t>
            </a:r>
          </a:p>
        </p:txBody>
      </p:sp>
      <p:pic>
        <p:nvPicPr>
          <p:cNvPr id="1026" name="Picture 2" descr="Step-by-Step Guide for Setting Up Appium for Auto iOS Tests">
            <a:extLst>
              <a:ext uri="{FF2B5EF4-FFF2-40B4-BE49-F238E27FC236}">
                <a16:creationId xmlns:a16="http://schemas.microsoft.com/office/drawing/2014/main" id="{FE21A228-0FF4-D8FB-5BDA-1A303934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86" y="2248868"/>
            <a:ext cx="2791198" cy="236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082399-0FE8-B8CA-13BD-381EEBFE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38" y="2248867"/>
            <a:ext cx="2522650" cy="236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droid Studio (@androidstudio) / Twitter">
            <a:extLst>
              <a:ext uri="{FF2B5EF4-FFF2-40B4-BE49-F238E27FC236}">
                <a16:creationId xmlns:a16="http://schemas.microsoft.com/office/drawing/2014/main" id="{C099F295-90CD-818D-D167-C943B0E4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2248865"/>
            <a:ext cx="2736304" cy="236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8D8119-4B86-036E-98B2-49F8C7025483}"/>
              </a:ext>
            </a:extLst>
          </p:cNvPr>
          <p:cNvSpPr/>
          <p:nvPr/>
        </p:nvSpPr>
        <p:spPr>
          <a:xfrm>
            <a:off x="1180678" y="4941167"/>
            <a:ext cx="279119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APPIUM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022876-5EB5-E750-6570-0AA3C103538F}"/>
              </a:ext>
            </a:extLst>
          </p:cNvPr>
          <p:cNvSpPr/>
          <p:nvPr/>
        </p:nvSpPr>
        <p:spPr>
          <a:xfrm>
            <a:off x="5184066" y="4905162"/>
            <a:ext cx="2522650" cy="720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INTELLIJ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D1D68-C23D-7D95-C5E6-983E80469874}"/>
              </a:ext>
            </a:extLst>
          </p:cNvPr>
          <p:cNvSpPr/>
          <p:nvPr/>
        </p:nvSpPr>
        <p:spPr>
          <a:xfrm>
            <a:off x="8758708" y="4833155"/>
            <a:ext cx="2880320" cy="9361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7062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_wac_SW_v4" id="{2FBF73BB-43F5-423A-B22D-8E1C1F748510}" vid="{B1B14A8A-6428-4125-9FA8-209AB42895B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7EB20D-265E-4345-B5C9-D148308CAD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26CAAB-0584-49F1-B6FE-0893303ACF9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AAA9C8-3F15-4A25-883A-BCF5DF117E8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193</TotalTime>
  <Words>481</Words>
  <Application>Microsoft Office PowerPoint</Application>
  <PresentationFormat>Custom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 Antiqua</vt:lpstr>
      <vt:lpstr>Constantia</vt:lpstr>
      <vt:lpstr>Gill Sans</vt:lpstr>
      <vt:lpstr>Gill Sans MT</vt:lpstr>
      <vt:lpstr>Times New Roman</vt:lpstr>
      <vt:lpstr>Books Classic 16x9</vt:lpstr>
      <vt:lpstr>Testing of Online Examination Portal</vt:lpstr>
      <vt:lpstr>Abstract</vt:lpstr>
      <vt:lpstr>Objective</vt:lpstr>
      <vt:lpstr>Proposed SYSTEM:-</vt:lpstr>
      <vt:lpstr>  </vt:lpstr>
      <vt:lpstr>  </vt:lpstr>
      <vt:lpstr>  </vt:lpstr>
      <vt:lpstr>Test scenarios</vt:lpstr>
      <vt:lpstr>  </vt:lpstr>
      <vt:lpstr>  </vt:lpstr>
      <vt:lpstr>  </vt:lpstr>
      <vt:lpstr>  </vt:lpstr>
      <vt:lpstr>  </vt:lpstr>
      <vt:lpstr>  </vt:lpstr>
      <vt:lpstr>  </vt:lpstr>
      <vt:lpstr> 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of Online Examination Portal</dc:title>
  <dc:creator>samyuktha reddy rachamallu</dc:creator>
  <cp:lastModifiedBy>samyuktha reddy rachamallu</cp:lastModifiedBy>
  <cp:revision>1</cp:revision>
  <dcterms:created xsi:type="dcterms:W3CDTF">2023-01-29T09:50:11Z</dcterms:created>
  <dcterms:modified xsi:type="dcterms:W3CDTF">2023-01-29T13:04:01Z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